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0" r:id="rId2"/>
  </p:sldMasterIdLst>
  <p:notesMasterIdLst>
    <p:notesMasterId r:id="rId18"/>
  </p:notesMasterIdLst>
  <p:sldIdLst>
    <p:sldId id="270" r:id="rId3"/>
    <p:sldId id="256" r:id="rId4"/>
    <p:sldId id="257" r:id="rId5"/>
    <p:sldId id="258" r:id="rId6"/>
    <p:sldId id="259" r:id="rId7"/>
    <p:sldId id="271" r:id="rId8"/>
    <p:sldId id="272" r:id="rId9"/>
    <p:sldId id="262" r:id="rId10"/>
    <p:sldId id="263" r:id="rId11"/>
    <p:sldId id="264" r:id="rId12"/>
    <p:sldId id="265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FA7CD-532A-4C1F-B840-4DCE107689A9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5B359-8048-4028-96DB-84A057546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5B359-8048-4028-96DB-84A05754613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5B359-8048-4028-96DB-84A05754613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5B359-8048-4028-96DB-84A05754613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5B359-8048-4028-96DB-84A05754613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5B359-8048-4028-96DB-84A05754613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5B359-8048-4028-96DB-84A05754613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5B359-8048-4028-96DB-84A05754613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5B359-8048-4028-96DB-84A05754613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9A82EB-99EF-4F6E-952B-C9ACB3F4F438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2C564C-323F-4EF3-8970-616CE9F9D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F69A82EB-99EF-4F6E-952B-C9ACB3F4F438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432C564C-323F-4EF3-8970-616CE9F9D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0" y="5643578"/>
            <a:ext cx="535952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500" b="1" i="1" dirty="0" smtClean="0">
                <a:solidFill>
                  <a:schemeClr val="tx2"/>
                </a:solidFill>
                <a:latin typeface="Book Antiqua" pitchFamily="18" charset="0"/>
              </a:rPr>
              <a:t>за підтримки Посольства США в Україні</a:t>
            </a:r>
            <a:endParaRPr kumimoji="0" lang="en-US" altLang="ko-KR" sz="2500" b="1" dirty="0">
              <a:solidFill>
                <a:schemeClr val="tx2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7158" y="1714488"/>
            <a:ext cx="878684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Book Antiqua" pitchFamily="18" charset="0"/>
              </a:rPr>
              <a:t>Громадська префектура </a:t>
            </a:r>
            <a:r>
              <a:rPr lang="ru-RU" sz="3200" dirty="0" smtClean="0">
                <a:latin typeface="Book Antiqua" pitchFamily="18" charset="0"/>
              </a:rPr>
              <a:t/>
            </a:r>
            <a:br>
              <a:rPr lang="ru-RU" sz="3200" dirty="0" smtClean="0">
                <a:latin typeface="Book Antiqua" pitchFamily="18" charset="0"/>
              </a:rPr>
            </a:br>
            <a:r>
              <a:rPr lang="uk-UA" sz="3200" b="1" dirty="0" smtClean="0">
                <a:latin typeface="Book Antiqua" pitchFamily="18" charset="0"/>
              </a:rPr>
              <a:t>Миколаївська та Херсонська області </a:t>
            </a:r>
          </a:p>
          <a:p>
            <a:pPr algn="ctr"/>
            <a:r>
              <a:rPr lang="uk-UA" sz="3200" b="1" dirty="0" smtClean="0">
                <a:latin typeface="Book Antiqua" pitchFamily="18" charset="0"/>
              </a:rPr>
              <a:t>–  1 рік діяльності»</a:t>
            </a:r>
            <a:r>
              <a:rPr lang="ru-RU" sz="3200" dirty="0" smtClean="0">
                <a:latin typeface="Book Antiqua" pitchFamily="18" charset="0"/>
              </a:rPr>
              <a:t/>
            </a:r>
            <a:br>
              <a:rPr lang="ru-RU" sz="3200" dirty="0" smtClean="0">
                <a:latin typeface="Book Antiqua" pitchFamily="18" charset="0"/>
              </a:rPr>
            </a:br>
            <a:endParaRPr lang="ru-RU" sz="3000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112" t="29395" r="30473" b="6366"/>
          <a:stretch>
            <a:fillRect/>
          </a:stretch>
        </p:blipFill>
        <p:spPr bwMode="auto">
          <a:xfrm>
            <a:off x="365125" y="212725"/>
            <a:ext cx="12731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7166"/>
            <a:ext cx="312173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" descr="D:\Dostup\Текущие\Grants\USA DemGrant\61121922_809505689435163_7162606557404856320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0"/>
            <a:ext cx="12477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6" cstate="print">
            <a:lum bright="-18000" contrast="42000"/>
          </a:blip>
          <a:srcRect b="2631"/>
          <a:stretch>
            <a:fillRect/>
          </a:stretch>
        </p:blipFill>
        <p:spPr bwMode="auto">
          <a:xfrm>
            <a:off x="7500958" y="357166"/>
            <a:ext cx="1019175" cy="7620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5008" y="3571876"/>
            <a:ext cx="28575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500" b="1" i="1" dirty="0" smtClean="0">
                <a:solidFill>
                  <a:schemeClr val="tx2"/>
                </a:solidFill>
                <a:latin typeface="Book Antiqua" pitchFamily="18" charset="0"/>
              </a:rPr>
              <a:t>20  березня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2500" b="1" i="1" dirty="0" smtClean="0">
                <a:solidFill>
                  <a:schemeClr val="tx2"/>
                </a:solidFill>
                <a:latin typeface="Book Antiqua" pitchFamily="18" charset="0"/>
                <a:cs typeface="Arial" pitchFamily="34" charset="0"/>
              </a:rPr>
              <a:t>м</a:t>
            </a:r>
            <a:r>
              <a:rPr kumimoji="0" lang="uk-UA" altLang="ko-KR" sz="2500" b="1" i="1" dirty="0" smtClean="0">
                <a:solidFill>
                  <a:schemeClr val="tx2"/>
                </a:solidFill>
                <a:latin typeface="Book Antiqua" pitchFamily="18" charset="0"/>
                <a:cs typeface="Arial" pitchFamily="34" charset="0"/>
              </a:rPr>
              <a:t>. Миколаїв</a:t>
            </a:r>
            <a:endParaRPr kumimoji="0" lang="en-US" altLang="ko-KR" sz="2500" b="1" dirty="0">
              <a:solidFill>
                <a:schemeClr val="tx2"/>
              </a:solidFill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052736"/>
            <a:ext cx="4464496" cy="5259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atin typeface="Book Antiqua" pitchFamily="18" charset="0"/>
              </a:rPr>
              <a:t>В) </a:t>
            </a:r>
            <a:r>
              <a:rPr lang="uk-UA" sz="2800" b="1" dirty="0" smtClean="0">
                <a:solidFill>
                  <a:srgbClr val="00B050"/>
                </a:solidFill>
                <a:latin typeface="Book Antiqua" pitchFamily="18" charset="0"/>
              </a:rPr>
              <a:t>КОУЧ та ГРАНТОВА ПІДТРИМКА </a:t>
            </a:r>
          </a:p>
          <a:p>
            <a:pPr marL="0" indent="0">
              <a:buNone/>
            </a:pPr>
            <a:r>
              <a:rPr lang="uk-UA" sz="2800" dirty="0" smtClean="0">
                <a:latin typeface="Book Antiqua" pitchFamily="18" charset="0"/>
              </a:rPr>
              <a:t>реалізації </a:t>
            </a:r>
          </a:p>
          <a:p>
            <a:pPr marL="0" indent="0">
              <a:buNone/>
            </a:pPr>
            <a:r>
              <a:rPr lang="uk-UA" sz="2800" dirty="0" smtClean="0">
                <a:latin typeface="Book Antiqua" pitchFamily="18" charset="0"/>
              </a:rPr>
              <a:t>місцевих </a:t>
            </a:r>
          </a:p>
          <a:p>
            <a:pPr marL="0" indent="0">
              <a:buNone/>
            </a:pPr>
            <a:r>
              <a:rPr lang="uk-UA" sz="2800" dirty="0" smtClean="0">
                <a:latin typeface="Book Antiqua" pitchFamily="18" charset="0"/>
              </a:rPr>
              <a:t>моніторингових </a:t>
            </a:r>
          </a:p>
          <a:p>
            <a:pPr marL="0" indent="0">
              <a:buNone/>
            </a:pPr>
            <a:r>
              <a:rPr lang="uk-UA" sz="2800" dirty="0" err="1" smtClean="0">
                <a:latin typeface="Book Antiqua" pitchFamily="18" charset="0"/>
              </a:rPr>
              <a:t>адвокаційних</a:t>
            </a:r>
            <a:r>
              <a:rPr lang="uk-UA" sz="2800" dirty="0" smtClean="0">
                <a:latin typeface="Book Antiqua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dirty="0" smtClean="0">
                <a:latin typeface="Book Antiqua" pitchFamily="18" charset="0"/>
              </a:rPr>
              <a:t>громадянських ініціатив </a:t>
            </a:r>
          </a:p>
          <a:p>
            <a:pPr marL="0" indent="0">
              <a:buNone/>
            </a:pPr>
            <a:r>
              <a:rPr lang="uk-UA" sz="2800" dirty="0" smtClean="0">
                <a:latin typeface="Book Antiqua" pitchFamily="18" charset="0"/>
              </a:rPr>
              <a:t>для впровадження </a:t>
            </a:r>
          </a:p>
          <a:p>
            <a:pPr marL="0" indent="0">
              <a:buNone/>
            </a:pPr>
            <a:r>
              <a:rPr lang="uk-UA" sz="2800" dirty="0" smtClean="0">
                <a:latin typeface="Book Antiqua" pitchFamily="18" charset="0"/>
              </a:rPr>
              <a:t>принципів </a:t>
            </a:r>
          </a:p>
          <a:p>
            <a:pPr marL="0" indent="0">
              <a:buNone/>
            </a:pPr>
            <a:r>
              <a:rPr lang="uk-UA" sz="2800" dirty="0" smtClean="0">
                <a:latin typeface="Book Antiqua" pitchFamily="18" charset="0"/>
              </a:rPr>
              <a:t>доброго управління</a:t>
            </a:r>
            <a:endParaRPr lang="ru-RU" sz="2800" dirty="0" smtClean="0">
              <a:latin typeface="Book Antiqua" pitchFamily="18" charset="0"/>
            </a:endParaRPr>
          </a:p>
          <a:p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000" dirty="0" smtClean="0">
                <a:latin typeface="Book Antiqua" pitchFamily="18" charset="0"/>
              </a:rPr>
              <a:t>#</a:t>
            </a:r>
            <a:r>
              <a:rPr lang="uk-UA" sz="3000" dirty="0" err="1" smtClean="0">
                <a:latin typeface="Book Antiqua" pitchFamily="18" charset="0"/>
              </a:rPr>
              <a:t>ГромадськаПрефектура</a:t>
            </a:r>
            <a:r>
              <a:rPr lang="uk-UA" sz="3000" dirty="0" smtClean="0">
                <a:latin typeface="Book Antiqua" pitchFamily="18" charset="0"/>
              </a:rPr>
              <a:t> – методи роботи</a:t>
            </a:r>
            <a:endParaRPr lang="ru-RU" sz="3000" dirty="0">
              <a:latin typeface="Book Antiqua" pitchFamily="18" charset="0"/>
            </a:endParaRPr>
          </a:p>
        </p:txBody>
      </p:sp>
      <p:pic>
        <p:nvPicPr>
          <p:cNvPr id="3075" name="Picture 3" descr="D:\Текущие проекты\Посольство США\материалі для брошюрі\Без названия.jpg"/>
          <p:cNvPicPr>
            <a:picLocks noChangeAspect="1" noChangeArrowheads="1"/>
          </p:cNvPicPr>
          <p:nvPr/>
        </p:nvPicPr>
        <p:blipFill>
          <a:blip r:embed="rId3" cstate="print"/>
          <a:srcRect l="10497" t="5053"/>
          <a:stretch>
            <a:fillRect/>
          </a:stretch>
        </p:blipFill>
        <p:spPr bwMode="auto">
          <a:xfrm>
            <a:off x="5148064" y="2348880"/>
            <a:ext cx="3693558" cy="3866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412776"/>
            <a:ext cx="4104456" cy="4756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300" dirty="0" smtClean="0">
                <a:latin typeface="Book Antiqua" pitchFamily="18" charset="0"/>
              </a:rPr>
              <a:t>Проведено </a:t>
            </a:r>
          </a:p>
          <a:p>
            <a:pPr marL="0" indent="0">
              <a:buNone/>
            </a:pPr>
            <a:r>
              <a:rPr lang="uk-UA" sz="2300" dirty="0" smtClean="0">
                <a:latin typeface="Book Antiqua" pitchFamily="18" charset="0"/>
              </a:rPr>
              <a:t>4 громадських аудита </a:t>
            </a:r>
          </a:p>
          <a:p>
            <a:pPr marL="0" indent="0">
              <a:buNone/>
            </a:pPr>
            <a:r>
              <a:rPr lang="uk-UA" sz="2300" dirty="0" smtClean="0">
                <a:latin typeface="Book Antiqua" pitchFamily="18" charset="0"/>
              </a:rPr>
              <a:t>діючих політик органів </a:t>
            </a:r>
          </a:p>
          <a:p>
            <a:pPr marL="0" indent="0">
              <a:buNone/>
            </a:pPr>
            <a:r>
              <a:rPr lang="uk-UA" sz="2300" dirty="0" smtClean="0">
                <a:latin typeface="Book Antiqua" pitchFamily="18" charset="0"/>
              </a:rPr>
              <a:t>місцевого самоврядування </a:t>
            </a:r>
          </a:p>
          <a:p>
            <a:pPr marL="0" indent="0">
              <a:buNone/>
            </a:pPr>
            <a:r>
              <a:rPr lang="uk-UA" sz="2300" dirty="0" smtClean="0">
                <a:latin typeface="Book Antiqua" pitchFamily="18" charset="0"/>
              </a:rPr>
              <a:t>(бюджетна, </a:t>
            </a:r>
          </a:p>
          <a:p>
            <a:pPr marL="0" indent="0">
              <a:buNone/>
            </a:pPr>
            <a:r>
              <a:rPr lang="uk-UA" sz="2300" dirty="0" smtClean="0">
                <a:latin typeface="Book Antiqua" pitchFamily="18" charset="0"/>
              </a:rPr>
              <a:t>утримання дорожньої </a:t>
            </a:r>
          </a:p>
          <a:p>
            <a:pPr marL="0" indent="0">
              <a:buNone/>
            </a:pPr>
            <a:r>
              <a:rPr lang="uk-UA" sz="2300" dirty="0" smtClean="0">
                <a:latin typeface="Book Antiqua" pitchFamily="18" charset="0"/>
              </a:rPr>
              <a:t>інфраструктури</a:t>
            </a:r>
            <a:r>
              <a:rPr lang="en-US" sz="2300" dirty="0" smtClean="0">
                <a:latin typeface="Book Antiqua" pitchFamily="18" charset="0"/>
              </a:rPr>
              <a:t>;</a:t>
            </a:r>
            <a:r>
              <a:rPr lang="uk-UA" sz="2300" dirty="0" smtClean="0">
                <a:latin typeface="Book Antiqua" pitchFamily="18" charset="0"/>
              </a:rPr>
              <a:t> </a:t>
            </a:r>
          </a:p>
          <a:p>
            <a:pPr marL="0" indent="0">
              <a:buNone/>
            </a:pPr>
            <a:r>
              <a:rPr lang="uk-UA" sz="2300" dirty="0" smtClean="0">
                <a:latin typeface="Book Antiqua" pitchFamily="18" charset="0"/>
              </a:rPr>
              <a:t>управління комунальним </a:t>
            </a:r>
          </a:p>
          <a:p>
            <a:pPr marL="0" indent="0">
              <a:buNone/>
            </a:pPr>
            <a:r>
              <a:rPr lang="uk-UA" sz="2300" dirty="0" smtClean="0">
                <a:latin typeface="Book Antiqua" pitchFamily="18" charset="0"/>
              </a:rPr>
              <a:t>майном, освітою ,</a:t>
            </a:r>
          </a:p>
          <a:p>
            <a:pPr marL="0" indent="0">
              <a:buNone/>
            </a:pPr>
            <a:r>
              <a:rPr lang="uk-UA" sz="2300" dirty="0" err="1" smtClean="0">
                <a:latin typeface="Book Antiqua" pitchFamily="18" charset="0"/>
              </a:rPr>
              <a:t>енерго</a:t>
            </a:r>
            <a:r>
              <a:rPr lang="uk-UA" sz="2300" dirty="0" smtClean="0">
                <a:latin typeface="Book Antiqua" pitchFamily="18" charset="0"/>
              </a:rPr>
              <a:t>/ресурсозбереження).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uk-UA" sz="3000" dirty="0" smtClean="0">
                <a:latin typeface="Book Antiqua" pitchFamily="18" charset="0"/>
              </a:rPr>
              <a:t>#</a:t>
            </a:r>
            <a:r>
              <a:rPr lang="uk-UA" sz="3000" dirty="0" err="1" smtClean="0">
                <a:latin typeface="Book Antiqua" pitchFamily="18" charset="0"/>
              </a:rPr>
              <a:t>ГромадськаПрефектура</a:t>
            </a:r>
            <a:r>
              <a:rPr lang="uk-UA" sz="3000" dirty="0" smtClean="0">
                <a:latin typeface="Book Antiqua" pitchFamily="18" charset="0"/>
              </a:rPr>
              <a:t> </a:t>
            </a:r>
            <a:r>
              <a:rPr lang="uk-UA" sz="3000" dirty="0" err="1" smtClean="0">
                <a:latin typeface="Book Antiqua" pitchFamily="18" charset="0"/>
              </a:rPr>
              <a:t>–результати</a:t>
            </a:r>
            <a:r>
              <a:rPr lang="uk-UA" sz="3000" dirty="0" smtClean="0">
                <a:latin typeface="Book Antiqua" pitchFamily="18" charset="0"/>
              </a:rPr>
              <a:t> роботи 1 року</a:t>
            </a:r>
            <a:endParaRPr lang="ru-RU" sz="3000" dirty="0">
              <a:latin typeface="Book Antiqua" pitchFamily="18" charset="0"/>
            </a:endParaRPr>
          </a:p>
        </p:txBody>
      </p:sp>
      <p:pic>
        <p:nvPicPr>
          <p:cNvPr id="5122" name="Picture 2" descr="D:\Текущие проекты\Посольство США\материалі для брошюрі\images (1).jpg"/>
          <p:cNvPicPr>
            <a:picLocks noChangeAspect="1" noChangeArrowheads="1"/>
          </p:cNvPicPr>
          <p:nvPr/>
        </p:nvPicPr>
        <p:blipFill>
          <a:blip r:embed="rId3" cstate="print"/>
          <a:srcRect b="22535"/>
          <a:stretch>
            <a:fillRect/>
          </a:stretch>
        </p:blipFill>
        <p:spPr bwMode="auto">
          <a:xfrm>
            <a:off x="4921424" y="2060848"/>
            <a:ext cx="4222575" cy="2939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68760"/>
            <a:ext cx="8929718" cy="1569926"/>
          </a:xfrm>
        </p:spPr>
        <p:txBody>
          <a:bodyPr/>
          <a:lstStyle/>
          <a:p>
            <a:pPr algn="ctr">
              <a:buNone/>
            </a:pPr>
            <a:r>
              <a:rPr lang="uk-UA" sz="2500" dirty="0" smtClean="0">
                <a:latin typeface="Book Antiqua" pitchFamily="18" charset="0"/>
              </a:rPr>
              <a:t>Проведено перший цикл тренінг курсу </a:t>
            </a:r>
          </a:p>
          <a:p>
            <a:pPr algn="ctr">
              <a:buNone/>
            </a:pPr>
            <a:r>
              <a:rPr lang="uk-UA" sz="2500" dirty="0" smtClean="0">
                <a:latin typeface="Book Antiqua" pitchFamily="18" charset="0"/>
              </a:rPr>
              <a:t>(6 тренінгів) в </a:t>
            </a:r>
            <a:r>
              <a:rPr lang="uk-UA" sz="2500" b="1" dirty="0" err="1" smtClean="0">
                <a:latin typeface="Book Antiqua" pitchFamily="18" charset="0"/>
              </a:rPr>
              <a:t>“Школі</a:t>
            </a:r>
            <a:r>
              <a:rPr lang="en-US" sz="2500" b="1" dirty="0" smtClean="0">
                <a:latin typeface="Book Antiqua" pitchFamily="18" charset="0"/>
              </a:rPr>
              <a:t> </a:t>
            </a:r>
            <a:r>
              <a:rPr lang="uk-UA" sz="2500" b="1" dirty="0" smtClean="0">
                <a:latin typeface="Book Antiqua" pitchFamily="18" charset="0"/>
              </a:rPr>
              <a:t> громадського</a:t>
            </a:r>
            <a:r>
              <a:rPr lang="en-US" sz="2500" b="1" dirty="0" smtClean="0">
                <a:latin typeface="Book Antiqua" pitchFamily="18" charset="0"/>
              </a:rPr>
              <a:t> </a:t>
            </a:r>
            <a:r>
              <a:rPr lang="uk-UA" sz="2500" b="1" dirty="0" err="1" smtClean="0">
                <a:latin typeface="Book Antiqua" pitchFamily="18" charset="0"/>
              </a:rPr>
              <a:t>префекта”</a:t>
            </a:r>
            <a:endParaRPr lang="ru-RU" sz="2500" b="1" dirty="0"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uk-UA" sz="2900" dirty="0" smtClean="0">
                <a:latin typeface="Book Antiqua" pitchFamily="18" charset="0"/>
              </a:rPr>
              <a:t>#</a:t>
            </a:r>
            <a:r>
              <a:rPr lang="uk-UA" sz="2900" dirty="0" err="1" smtClean="0">
                <a:latin typeface="Book Antiqua" pitchFamily="18" charset="0"/>
              </a:rPr>
              <a:t>ГромадськаПрефектура</a:t>
            </a:r>
            <a:r>
              <a:rPr lang="uk-UA" sz="2900" dirty="0" smtClean="0">
                <a:latin typeface="Book Antiqua" pitchFamily="18" charset="0"/>
              </a:rPr>
              <a:t> –  результати роботи </a:t>
            </a:r>
            <a:br>
              <a:rPr lang="uk-UA" sz="2900" dirty="0" smtClean="0">
                <a:latin typeface="Book Antiqua" pitchFamily="18" charset="0"/>
              </a:rPr>
            </a:br>
            <a:r>
              <a:rPr lang="uk-UA" sz="2900" dirty="0" smtClean="0">
                <a:latin typeface="Book Antiqua" pitchFamily="18" charset="0"/>
              </a:rPr>
              <a:t>1 року</a:t>
            </a:r>
            <a:endParaRPr lang="ru-RU" sz="2900" dirty="0">
              <a:latin typeface="Book Antiqua" pitchFamily="18" charset="0"/>
            </a:endParaRPr>
          </a:p>
        </p:txBody>
      </p:sp>
      <p:pic>
        <p:nvPicPr>
          <p:cNvPr id="4098" name="Picture 2" descr="D:\Текущие проекты\Посольство США\материалі для брошюрі\unnamed.jpg"/>
          <p:cNvPicPr>
            <a:picLocks noChangeAspect="1" noChangeArrowheads="1"/>
          </p:cNvPicPr>
          <p:nvPr/>
        </p:nvPicPr>
        <p:blipFill>
          <a:blip r:embed="rId3" cstate="print"/>
          <a:srcRect r="1660" b="22656"/>
          <a:stretch>
            <a:fillRect/>
          </a:stretch>
        </p:blipFill>
        <p:spPr bwMode="auto">
          <a:xfrm>
            <a:off x="1763688" y="2204864"/>
            <a:ext cx="5357818" cy="32861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5589240"/>
            <a:ext cx="76328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500" dirty="0" smtClean="0">
                <a:latin typeface="Book Antiqua" pitchFamily="18" charset="0"/>
              </a:rPr>
              <a:t>52 випускники навчань проекту сформували коаліцію  #</a:t>
            </a:r>
            <a:r>
              <a:rPr lang="uk-UA" sz="2500" dirty="0" err="1" smtClean="0">
                <a:latin typeface="Book Antiqua" pitchFamily="18" charset="0"/>
              </a:rPr>
              <a:t>Громадськапрефектура</a:t>
            </a:r>
            <a:endParaRPr lang="ru-RU" sz="2500" dirty="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556792"/>
            <a:ext cx="3600400" cy="4525963"/>
          </a:xfrm>
        </p:spPr>
        <p:txBody>
          <a:bodyPr/>
          <a:lstStyle/>
          <a:p>
            <a:pPr lvl="0">
              <a:buNone/>
            </a:pPr>
            <a:endParaRPr lang="uk-UA" sz="2200" dirty="0" smtClean="0">
              <a:latin typeface="Book Antiqua" pitchFamily="18" charset="0"/>
            </a:endParaRPr>
          </a:p>
          <a:p>
            <a:pPr lvl="0">
              <a:buNone/>
            </a:pPr>
            <a:r>
              <a:rPr lang="uk-UA" sz="2200" dirty="0" smtClean="0">
                <a:latin typeface="Book Antiqua" pitchFamily="18" charset="0"/>
              </a:rPr>
              <a:t>В «Школу громадського</a:t>
            </a:r>
          </a:p>
          <a:p>
            <a:pPr lvl="0">
              <a:buNone/>
            </a:pPr>
            <a:r>
              <a:rPr lang="uk-UA" sz="2200" dirty="0" smtClean="0">
                <a:latin typeface="Book Antiqua" pitchFamily="18" charset="0"/>
              </a:rPr>
              <a:t>префекта» подали заявки 153 представників </a:t>
            </a:r>
          </a:p>
          <a:p>
            <a:pPr lvl="0">
              <a:buNone/>
            </a:pPr>
            <a:r>
              <a:rPr lang="uk-UA" sz="2200" dirty="0" smtClean="0">
                <a:latin typeface="Book Antiqua" pitchFamily="18" charset="0"/>
              </a:rPr>
              <a:t>НДО та громадянських </a:t>
            </a:r>
          </a:p>
          <a:p>
            <a:pPr lvl="0">
              <a:buNone/>
            </a:pPr>
            <a:r>
              <a:rPr lang="uk-UA" sz="2200" dirty="0" smtClean="0">
                <a:latin typeface="Book Antiqua" pitchFamily="18" charset="0"/>
              </a:rPr>
              <a:t>активістів.  </a:t>
            </a:r>
            <a:endParaRPr lang="ru-RU" sz="2200" dirty="0" smtClean="0">
              <a:latin typeface="Book Antiqua" pitchFamily="18" charset="0"/>
            </a:endParaRPr>
          </a:p>
          <a:p>
            <a:pPr lvl="0">
              <a:buNone/>
            </a:pPr>
            <a:endParaRPr lang="uk-UA" sz="2200" dirty="0" smtClean="0">
              <a:latin typeface="Book Antiqua" pitchFamily="18" charset="0"/>
            </a:endParaRPr>
          </a:p>
          <a:p>
            <a:pPr lvl="0">
              <a:buNone/>
            </a:pPr>
            <a:r>
              <a:rPr lang="uk-UA" sz="2200" dirty="0" smtClean="0">
                <a:latin typeface="Book Antiqua" pitchFamily="18" charset="0"/>
              </a:rPr>
              <a:t>Сертифікати отримали </a:t>
            </a:r>
          </a:p>
          <a:p>
            <a:pPr lvl="0">
              <a:buNone/>
            </a:pPr>
            <a:r>
              <a:rPr lang="uk-UA" sz="2200" b="1" dirty="0" smtClean="0">
                <a:latin typeface="Book Antiqua" pitchFamily="18" charset="0"/>
              </a:rPr>
              <a:t>19 випускників</a:t>
            </a:r>
            <a:r>
              <a:rPr lang="uk-UA" sz="2200" dirty="0" smtClean="0">
                <a:latin typeface="Book Antiqua" pitchFamily="18" charset="0"/>
              </a:rPr>
              <a:t>. </a:t>
            </a:r>
            <a:endParaRPr lang="ru-RU" sz="2200" dirty="0"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uk-UA" sz="2900" dirty="0" smtClean="0">
                <a:latin typeface="Book Antiqua" pitchFamily="18" charset="0"/>
              </a:rPr>
              <a:t>#</a:t>
            </a:r>
            <a:r>
              <a:rPr lang="uk-UA" sz="2900" dirty="0" err="1" smtClean="0">
                <a:latin typeface="Book Antiqua" pitchFamily="18" charset="0"/>
              </a:rPr>
              <a:t>ГромадськаПрефектура</a:t>
            </a:r>
            <a:r>
              <a:rPr lang="uk-UA" sz="2900" dirty="0" smtClean="0">
                <a:latin typeface="Book Antiqua" pitchFamily="18" charset="0"/>
              </a:rPr>
              <a:t> –  результати роботи </a:t>
            </a:r>
            <a:br>
              <a:rPr lang="uk-UA" sz="2900" dirty="0" smtClean="0">
                <a:latin typeface="Book Antiqua" pitchFamily="18" charset="0"/>
              </a:rPr>
            </a:br>
            <a:r>
              <a:rPr lang="uk-UA" sz="2900" dirty="0" smtClean="0">
                <a:latin typeface="Book Antiqua" pitchFamily="18" charset="0"/>
              </a:rPr>
              <a:t>1 року</a:t>
            </a:r>
            <a:endParaRPr lang="ru-RU" sz="2900" dirty="0">
              <a:latin typeface="Book Antiqua" pitchFamily="18" charset="0"/>
            </a:endParaRPr>
          </a:p>
        </p:txBody>
      </p:sp>
      <p:pic>
        <p:nvPicPr>
          <p:cNvPr id="6" name="Рисунок 5" descr="\\BOSS\Dostup\Текущие\Grants\NED\Etap 2\Dod 3.Trenings\Dod 3.6 Nikolaev 31.10.2019 Granters\Dod3.6Foto\IMG_2351.JPG"/>
          <p:cNvPicPr/>
          <p:nvPr/>
        </p:nvPicPr>
        <p:blipFill>
          <a:blip r:embed="rId3" cstate="print"/>
          <a:srcRect t="24735" r="8026"/>
          <a:stretch>
            <a:fillRect/>
          </a:stretch>
        </p:blipFill>
        <p:spPr bwMode="auto">
          <a:xfrm>
            <a:off x="4067944" y="1700808"/>
            <a:ext cx="482932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484784"/>
            <a:ext cx="3816424" cy="45720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200" dirty="0" smtClean="0">
                <a:latin typeface="Book Antiqua" pitchFamily="18" charset="0"/>
              </a:rPr>
              <a:t>Подали 14 заявок на конкурс грантів Фонду за кошти NED. З них 9 переможців. </a:t>
            </a:r>
            <a:endParaRPr lang="en-US" sz="2200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uk-UA" sz="2200" dirty="0" smtClean="0">
                <a:latin typeface="Book Antiqua" pitchFamily="18" charset="0"/>
              </a:rPr>
              <a:t>Розпочато 9 ініціатив по </a:t>
            </a:r>
          </a:p>
          <a:p>
            <a:pPr marL="0" indent="0">
              <a:buNone/>
            </a:pPr>
            <a:r>
              <a:rPr lang="uk-UA" sz="2200" dirty="0" smtClean="0">
                <a:latin typeface="Book Antiqua" pitchFamily="18" charset="0"/>
              </a:rPr>
              <a:t>впровадженню рекомендацій доброго врядування в органах місцевого самоврядування Миколаївської та </a:t>
            </a:r>
          </a:p>
          <a:p>
            <a:pPr>
              <a:buFontTx/>
              <a:buChar char="-"/>
            </a:pPr>
            <a:r>
              <a:rPr lang="uk-UA" sz="2200" dirty="0" smtClean="0">
                <a:latin typeface="Book Antiqua" pitchFamily="18" charset="0"/>
              </a:rPr>
              <a:t>Херсонської областей</a:t>
            </a:r>
            <a:endParaRPr lang="ru-RU" sz="2200" dirty="0"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500" dirty="0" smtClean="0"/>
              <a:t>#</a:t>
            </a:r>
            <a:r>
              <a:rPr lang="uk-UA" sz="3500" dirty="0" err="1" smtClean="0"/>
              <a:t>ГромадськаПрефектура</a:t>
            </a:r>
            <a:r>
              <a:rPr lang="uk-UA" sz="3500" dirty="0" smtClean="0"/>
              <a:t> – </a:t>
            </a:r>
            <a:br>
              <a:rPr lang="uk-UA" sz="3500" dirty="0" smtClean="0"/>
            </a:br>
            <a:r>
              <a:rPr lang="uk-UA" sz="3500" dirty="0" smtClean="0"/>
              <a:t>результати роботи 1 року</a:t>
            </a:r>
            <a:endParaRPr lang="ru-RU" sz="3500" dirty="0"/>
          </a:p>
        </p:txBody>
      </p:sp>
      <p:pic>
        <p:nvPicPr>
          <p:cNvPr id="6146" name="Picture 2" descr="D:\Текущие проекты\Посольство США\материалі для брошюрі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5004048" cy="3456384"/>
          </a:xfrm>
          <a:prstGeom prst="rect">
            <a:avLst/>
          </a:prstGeom>
          <a:noFill/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4427984" y="5013176"/>
            <a:ext cx="4176464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uk-UA" sz="2200" b="1" i="1" dirty="0" smtClean="0"/>
              <a:t>Докладніше  - частина 2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 smtClean="0">
                <a:latin typeface="Book Antiqua" pitchFamily="18" charset="0"/>
              </a:rPr>
              <a:t>#</a:t>
            </a:r>
            <a:r>
              <a:rPr lang="uk-UA" sz="4400" dirty="0" err="1" smtClean="0">
                <a:latin typeface="Book Antiqua" pitchFamily="18" charset="0"/>
              </a:rPr>
              <a:t>ГромадськаПрефектура</a:t>
            </a:r>
            <a:r>
              <a:rPr lang="uk-UA" sz="4400" dirty="0" smtClean="0">
                <a:latin typeface="Book Antiqua" pitchFamily="18" charset="0"/>
              </a:rPr>
              <a:t> – </a:t>
            </a:r>
            <a:br>
              <a:rPr lang="uk-UA" sz="4400" dirty="0" smtClean="0">
                <a:latin typeface="Book Antiqua" pitchFamily="18" charset="0"/>
              </a:rPr>
            </a:br>
            <a:r>
              <a:rPr lang="uk-UA" sz="4400" dirty="0" smtClean="0">
                <a:latin typeface="Book Antiqua" pitchFamily="18" charset="0"/>
              </a:rPr>
              <a:t>результати роботи 1 року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2786050" y="2928934"/>
            <a:ext cx="3500462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Робота триває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692697"/>
            <a:ext cx="7702624" cy="28896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Частина 1.</a:t>
            </a:r>
            <a:br>
              <a:rPr lang="uk-UA" dirty="0" smtClean="0"/>
            </a:br>
            <a:r>
              <a:rPr lang="uk-UA" dirty="0" smtClean="0"/>
              <a:t>Концепт та історія створення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3000" dirty="0" smtClean="0">
                <a:latin typeface="Book Antiqua" pitchFamily="18" charset="0"/>
              </a:rPr>
              <a:t>розпочаті в Україні в 2014р реформи </a:t>
            </a:r>
          </a:p>
          <a:p>
            <a:pPr lvl="0">
              <a:buNone/>
            </a:pPr>
            <a:r>
              <a:rPr lang="uk-UA" sz="3000" dirty="0" smtClean="0">
                <a:latin typeface="Book Antiqua" pitchFamily="18" charset="0"/>
              </a:rPr>
              <a:t>мають на меті поліпшити економічне, </a:t>
            </a:r>
            <a:endParaRPr lang="en-US" sz="3000" dirty="0" smtClean="0">
              <a:latin typeface="Book Antiqua" pitchFamily="18" charset="0"/>
            </a:endParaRPr>
          </a:p>
          <a:p>
            <a:pPr lvl="0">
              <a:buNone/>
            </a:pPr>
            <a:r>
              <a:rPr lang="uk-UA" sz="3000" dirty="0" smtClean="0">
                <a:latin typeface="Book Antiqua" pitchFamily="18" charset="0"/>
              </a:rPr>
              <a:t>політичне становище країни. </a:t>
            </a:r>
            <a:endParaRPr lang="ru-RU" sz="3000" dirty="0" smtClean="0">
              <a:latin typeface="Book Antiqua" pitchFamily="18" charset="0"/>
            </a:endParaRPr>
          </a:p>
          <a:p>
            <a:r>
              <a:rPr lang="uk-UA" sz="3000" dirty="0" smtClean="0">
                <a:latin typeface="Book Antiqua" pitchFamily="18" charset="0"/>
              </a:rPr>
              <a:t>основної реформи – конституційної поки що не відбулось</a:t>
            </a:r>
          </a:p>
          <a:p>
            <a:r>
              <a:rPr lang="uk-UA" sz="3000" dirty="0" smtClean="0">
                <a:latin typeface="Book Antiqua" pitchFamily="18" charset="0"/>
              </a:rPr>
              <a:t>система </a:t>
            </a:r>
            <a:r>
              <a:rPr lang="uk-UA" sz="3000" dirty="0" smtClean="0">
                <a:solidFill>
                  <a:srgbClr val="FF0000"/>
                </a:solidFill>
                <a:latin typeface="Book Antiqua" pitchFamily="18" charset="0"/>
              </a:rPr>
              <a:t>префектур </a:t>
            </a:r>
            <a:r>
              <a:rPr lang="uk-UA" sz="3000" dirty="0" smtClean="0">
                <a:latin typeface="Book Antiqua" pitchFamily="18" charset="0"/>
              </a:rPr>
              <a:t>відсутня </a:t>
            </a:r>
            <a:endParaRPr lang="ru-RU" sz="3000" dirty="0"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Book Antiqua" pitchFamily="18" charset="0"/>
              </a:rPr>
              <a:t>Виклики (передмови створення)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3000" dirty="0" smtClean="0">
                <a:latin typeface="Book Antiqua" pitchFamily="18" charset="0"/>
              </a:rPr>
              <a:t>6 річне зволікання з проведенням саме </a:t>
            </a:r>
          </a:p>
          <a:p>
            <a:pPr>
              <a:buNone/>
            </a:pPr>
            <a:r>
              <a:rPr lang="uk-UA" sz="3000" dirty="0" smtClean="0">
                <a:latin typeface="Book Antiqua" pitchFamily="18" charset="0"/>
              </a:rPr>
              <a:t>цієї реформи а також порушення логістики при проведення пакету інших реформ </a:t>
            </a:r>
          </a:p>
          <a:p>
            <a:pPr>
              <a:buNone/>
            </a:pPr>
            <a:r>
              <a:rPr lang="uk-UA" sz="3000" dirty="0" smtClean="0">
                <a:latin typeface="Book Antiqua" pitchFamily="18" charset="0"/>
              </a:rPr>
              <a:t>(прокуратури, судової) привело до ситуації, що </a:t>
            </a:r>
            <a:r>
              <a:rPr lang="uk-UA" sz="3000" b="1" dirty="0" smtClean="0">
                <a:latin typeface="Book Antiqua" pitchFamily="18" charset="0"/>
              </a:rPr>
              <a:t>система контролю та нагляду в </a:t>
            </a:r>
          </a:p>
          <a:p>
            <a:pPr>
              <a:buNone/>
            </a:pPr>
            <a:r>
              <a:rPr lang="uk-UA" sz="3000" b="1" dirty="0" smtClean="0">
                <a:latin typeface="Book Antiqua" pitchFamily="18" charset="0"/>
              </a:rPr>
              <a:t>публічному адміністрування в країні </a:t>
            </a:r>
          </a:p>
          <a:p>
            <a:pPr algn="ctr">
              <a:buNone/>
            </a:pPr>
            <a:r>
              <a:rPr lang="uk-UA" sz="3000" b="1" dirty="0" smtClean="0">
                <a:solidFill>
                  <a:srgbClr val="FF0000"/>
                </a:solidFill>
                <a:latin typeface="Book Antiqua" pitchFamily="18" charset="0"/>
              </a:rPr>
              <a:t>зруйнована.</a:t>
            </a:r>
            <a:endParaRPr lang="ru-RU" sz="3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Book Antiqua" pitchFamily="18" charset="0"/>
              </a:rPr>
              <a:t>Виклики (передмови створення)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429264"/>
            <a:ext cx="8229600" cy="1143008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uk-UA" sz="2500" dirty="0" smtClean="0">
                <a:latin typeface="Book Antiqua" pitchFamily="18" charset="0"/>
              </a:rPr>
              <a:t>Меморандуми про утворення громадянських </a:t>
            </a:r>
          </a:p>
          <a:p>
            <a:pPr algn="r">
              <a:buNone/>
            </a:pPr>
            <a:r>
              <a:rPr lang="uk-UA" sz="2500" dirty="0" smtClean="0">
                <a:latin typeface="Book Antiqua" pitchFamily="18" charset="0"/>
              </a:rPr>
              <a:t>об'єднань «Громадська префектура Миколаївської/</a:t>
            </a:r>
          </a:p>
          <a:p>
            <a:pPr algn="r">
              <a:buNone/>
            </a:pPr>
            <a:r>
              <a:rPr lang="uk-UA" sz="2500" dirty="0" smtClean="0">
                <a:latin typeface="Book Antiqua" pitchFamily="18" charset="0"/>
              </a:rPr>
              <a:t>Херсонської області </a:t>
            </a:r>
            <a:endParaRPr lang="ru-RU" sz="2500" b="1" dirty="0"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500" dirty="0" smtClean="0">
                <a:latin typeface="Book Antiqua" pitchFamily="18" charset="0"/>
              </a:rPr>
              <a:t>Початок - липень  2019р. Установча конференція в Миколаєві </a:t>
            </a:r>
            <a:endParaRPr lang="ru-RU" sz="2500" dirty="0">
              <a:latin typeface="Book Antiqua" pitchFamily="18" charset="0"/>
            </a:endParaRPr>
          </a:p>
        </p:txBody>
      </p:sp>
      <p:pic>
        <p:nvPicPr>
          <p:cNvPr id="4" name="Рисунок 3" descr="D:\TZ\ПроектыФРГН2003-08\Текущие\Посольство США\материалі для брошюрі\фото конференци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28667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2800" b="1" dirty="0" smtClean="0">
                <a:latin typeface="Book Antiqua" pitchFamily="18" charset="0"/>
              </a:rPr>
              <a:t>Кінцева мета:</a:t>
            </a:r>
          </a:p>
          <a:p>
            <a:pPr>
              <a:buNone/>
            </a:pPr>
            <a:r>
              <a:rPr lang="uk-UA" sz="2800" dirty="0" smtClean="0">
                <a:latin typeface="Book Antiqua" pitchFamily="18" charset="0"/>
              </a:rPr>
              <a:t>Прозорий, підзвітний ефективний місцеві бюджети на півдні України х </a:t>
            </a:r>
          </a:p>
          <a:p>
            <a:pPr>
              <a:buNone/>
            </a:pPr>
            <a:r>
              <a:rPr lang="uk-UA" sz="2800" dirty="0" smtClean="0">
                <a:latin typeface="Book Antiqua" pitchFamily="18" charset="0"/>
              </a:rPr>
              <a:t> за участю та в інтересах громадян</a:t>
            </a:r>
          </a:p>
          <a:p>
            <a:pPr>
              <a:buNone/>
            </a:pPr>
            <a:r>
              <a:rPr lang="uk-UA" sz="2800" b="1" dirty="0" smtClean="0">
                <a:latin typeface="Book Antiqua" pitchFamily="18" charset="0"/>
              </a:rPr>
              <a:t> на основі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uk-UA" sz="2800" dirty="0" smtClean="0">
                <a:latin typeface="Book Antiqua" pitchFamily="18" charset="0"/>
              </a:rPr>
              <a:t>взаємодії громадянського суспільства і влади </a:t>
            </a:r>
          </a:p>
          <a:p>
            <a:pPr>
              <a:buNone/>
            </a:pPr>
            <a:r>
              <a:rPr lang="uk-UA" sz="2800" dirty="0" smtClean="0">
                <a:latin typeface="Book Antiqua" pitchFamily="18" charset="0"/>
              </a:rPr>
              <a:t>на місцевому і регіональному рівні для</a:t>
            </a:r>
            <a:r>
              <a:rPr lang="en-US" sz="2800" dirty="0" smtClean="0">
                <a:latin typeface="Book Antiqua" pitchFamily="18" charset="0"/>
              </a:rPr>
              <a:t>:</a:t>
            </a:r>
            <a:endParaRPr lang="uk-UA" sz="2800" dirty="0" smtClean="0">
              <a:latin typeface="Book Antiqua" pitchFamily="18" charset="0"/>
            </a:endParaRPr>
          </a:p>
          <a:p>
            <a:r>
              <a:rPr lang="uk-UA" sz="2800" dirty="0" smtClean="0">
                <a:latin typeface="Book Antiqua" pitchFamily="18" charset="0"/>
              </a:rPr>
              <a:t>Імплементації пакету національних реформ</a:t>
            </a:r>
            <a:r>
              <a:rPr lang="en-US" sz="2800" dirty="0" smtClean="0">
                <a:latin typeface="Book Antiqua" pitchFamily="18" charset="0"/>
              </a:rPr>
              <a:t>;</a:t>
            </a:r>
            <a:endParaRPr lang="uk-UA" sz="2800" dirty="0" smtClean="0">
              <a:latin typeface="Book Antiqua" pitchFamily="18" charset="0"/>
            </a:endParaRPr>
          </a:p>
          <a:p>
            <a:r>
              <a:rPr lang="uk-UA" sz="2800" dirty="0" smtClean="0">
                <a:latin typeface="Book Antiqua" pitchFamily="18" charset="0"/>
              </a:rPr>
              <a:t>Запровадженню  відповідних системних змін у</a:t>
            </a:r>
            <a:r>
              <a:rPr lang="en-US" sz="2800" dirty="0" smtClean="0">
                <a:latin typeface="Book Antiqua" pitchFamily="18" charset="0"/>
              </a:rPr>
              <a:t> </a:t>
            </a:r>
            <a:r>
              <a:rPr lang="uk-UA" sz="2800" dirty="0" smtClean="0">
                <a:latin typeface="Book Antiqua" pitchFamily="18" charset="0"/>
              </a:rPr>
              <a:t>публічній політиці.</a:t>
            </a:r>
          </a:p>
          <a:p>
            <a:pPr algn="ctr">
              <a:buNone/>
            </a:pPr>
            <a:r>
              <a:rPr lang="uk-UA" sz="2800" b="1" dirty="0" smtClean="0">
                <a:latin typeface="Book Antiqua" pitchFamily="18" charset="0"/>
              </a:rPr>
              <a:t>Завдання</a:t>
            </a:r>
            <a:r>
              <a:rPr lang="en-US" sz="2800" b="1" dirty="0" smtClean="0">
                <a:latin typeface="Book Antiqua" pitchFamily="18" charset="0"/>
              </a:rPr>
              <a:t>:</a:t>
            </a:r>
            <a:endParaRPr lang="uk-UA" sz="2800" b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1. </a:t>
            </a:r>
            <a:r>
              <a:rPr lang="uk-UA" sz="2800" dirty="0" smtClean="0">
                <a:latin typeface="Book Antiqua" pitchFamily="18" charset="0"/>
              </a:rPr>
              <a:t>Налагодження  дієвого громадського контролю за діями/бездіяльністю виконавчих органів місцевих рад шляхом  діагностування управлінських викликів (моніторингових досліджень, громадських експертиз і аудитів) та розробки  відповідних рекомендацій органам місцевого самоврядування та державної влади</a:t>
            </a:r>
            <a:r>
              <a:rPr lang="en-US" sz="2800" dirty="0" smtClean="0">
                <a:latin typeface="Book Antiqua" pitchFamily="18" charset="0"/>
              </a:rPr>
              <a:t>; </a:t>
            </a:r>
            <a:endParaRPr lang="uk-UA" sz="2800" dirty="0" smtClean="0">
              <a:latin typeface="Book Antiqua" pitchFamily="18" charset="0"/>
            </a:endParaRPr>
          </a:p>
          <a:p>
            <a:pPr>
              <a:buNone/>
            </a:pPr>
            <a:endParaRPr lang="uk-UA" sz="2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Book Antiqua" pitchFamily="18" charset="0"/>
              </a:rPr>
              <a:t>2. Координація зусиль громадянського суспільства та державних контролюючих і фіскальних органів  з просування згаданих рекомендацій .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500" dirty="0" smtClean="0">
                <a:solidFill>
                  <a:srgbClr val="FF0000"/>
                </a:solidFill>
                <a:latin typeface="Book Antiqua" pitchFamily="18" charset="0"/>
              </a:rPr>
              <a:t>#</a:t>
            </a:r>
            <a:r>
              <a:rPr lang="uk-UA" sz="2500" dirty="0" err="1" smtClean="0">
                <a:solidFill>
                  <a:srgbClr val="FF0000"/>
                </a:solidFill>
                <a:latin typeface="Book Antiqua" pitchFamily="18" charset="0"/>
              </a:rPr>
              <a:t>ГромадськаПрефектура</a:t>
            </a:r>
            <a:r>
              <a:rPr lang="uk-UA" sz="2500" dirty="0" smtClean="0">
                <a:solidFill>
                  <a:srgbClr val="FF0000"/>
                </a:solidFill>
                <a:latin typeface="Book Antiqua" pitchFamily="18" charset="0"/>
              </a:rPr>
              <a:t> не підміна державних </a:t>
            </a:r>
            <a:br>
              <a:rPr lang="uk-UA" sz="25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sz="2500" dirty="0" smtClean="0">
                <a:solidFill>
                  <a:srgbClr val="FF0000"/>
                </a:solidFill>
                <a:latin typeface="Book Antiqua" pitchFamily="18" charset="0"/>
              </a:rPr>
              <a:t>контролюючих органів. </a:t>
            </a:r>
            <a:endParaRPr lang="ru-RU" sz="25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340768"/>
            <a:ext cx="8136904" cy="4594515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uk-UA" sz="2200" b="1" dirty="0" smtClean="0">
                <a:solidFill>
                  <a:srgbClr val="00B050"/>
                </a:solidFill>
                <a:latin typeface="Book Antiqua" pitchFamily="18" charset="0"/>
              </a:rPr>
              <a:t>СЕРВІС ГРОМАДЯНАМ, ПОСАДОВЦЯМ, ДЕПУТАТАМ</a:t>
            </a:r>
            <a:r>
              <a:rPr lang="en-US" sz="2200" dirty="0" smtClean="0">
                <a:solidFill>
                  <a:srgbClr val="00B050"/>
                </a:solidFill>
                <a:latin typeface="Book Antiqua" pitchFamily="18" charset="0"/>
              </a:rPr>
              <a:t>:</a:t>
            </a:r>
            <a:r>
              <a:rPr lang="uk-UA" sz="2200" dirty="0" smtClean="0">
                <a:solidFill>
                  <a:srgbClr val="00B050"/>
                </a:solidFill>
                <a:latin typeface="Book Antiqua" pitchFamily="18" charset="0"/>
              </a:rPr>
              <a:t> </a:t>
            </a:r>
          </a:p>
          <a:p>
            <a:pPr lvl="0">
              <a:buNone/>
            </a:pPr>
            <a:r>
              <a:rPr lang="uk-UA" sz="2200" b="1" dirty="0" smtClean="0">
                <a:latin typeface="Book Antiqua" pitchFamily="18" charset="0"/>
              </a:rPr>
              <a:t>(1)</a:t>
            </a:r>
            <a:r>
              <a:rPr lang="uk-UA" sz="2200" dirty="0" smtClean="0">
                <a:latin typeface="Book Antiqua" pitchFamily="18" charset="0"/>
              </a:rPr>
              <a:t>Виявляємо виклики прозорості, підзвітності і ефективності бюджетного процесу: </a:t>
            </a:r>
          </a:p>
          <a:p>
            <a:r>
              <a:rPr lang="uk-UA" sz="2200" dirty="0" smtClean="0">
                <a:latin typeface="Book Antiqua" pitchFamily="18" charset="0"/>
              </a:rPr>
              <a:t>прогалини у</a:t>
            </a:r>
          </a:p>
          <a:p>
            <a:pPr>
              <a:buNone/>
            </a:pPr>
            <a:r>
              <a:rPr lang="uk-UA" sz="2200" dirty="0" smtClean="0">
                <a:latin typeface="Book Antiqua" pitchFamily="18" charset="0"/>
              </a:rPr>
              <a:t> нормативно-правовому, </a:t>
            </a:r>
          </a:p>
          <a:p>
            <a:pPr>
              <a:buNone/>
            </a:pPr>
            <a:r>
              <a:rPr lang="uk-UA" sz="2200" dirty="0" smtClean="0">
                <a:latin typeface="Book Antiqua" pitchFamily="18" charset="0"/>
              </a:rPr>
              <a:t>внутрішньому організаційно-розпорядчому </a:t>
            </a:r>
          </a:p>
          <a:p>
            <a:pPr lvl="0">
              <a:buNone/>
            </a:pPr>
            <a:r>
              <a:rPr lang="uk-UA" sz="2200" dirty="0" smtClean="0">
                <a:latin typeface="Book Antiqua" pitchFamily="18" charset="0"/>
              </a:rPr>
              <a:t>забезпечені діяльності ОМС та  органів державної влади</a:t>
            </a:r>
            <a:r>
              <a:rPr lang="en-US" sz="2200" dirty="0" smtClean="0">
                <a:latin typeface="Book Antiqua" pitchFamily="18" charset="0"/>
              </a:rPr>
              <a:t>;</a:t>
            </a:r>
            <a:endParaRPr lang="ru-RU" sz="2200" dirty="0" smtClean="0">
              <a:latin typeface="Book Antiqua" pitchFamily="18" charset="0"/>
            </a:endParaRPr>
          </a:p>
          <a:p>
            <a:r>
              <a:rPr lang="uk-UA" sz="2200" dirty="0" smtClean="0">
                <a:latin typeface="Book Antiqua" pitchFamily="18" charset="0"/>
              </a:rPr>
              <a:t>корупційні ризики і </a:t>
            </a:r>
            <a:r>
              <a:rPr lang="uk-UA" sz="2200" dirty="0" err="1" smtClean="0">
                <a:latin typeface="Book Antiqua" pitchFamily="18" charset="0"/>
              </a:rPr>
              <a:t>корупціогенні</a:t>
            </a:r>
            <a:r>
              <a:rPr lang="uk-UA" sz="2200" dirty="0" smtClean="0">
                <a:latin typeface="Book Antiqua" pitchFamily="18" charset="0"/>
              </a:rPr>
              <a:t> чинники, </a:t>
            </a:r>
          </a:p>
          <a:p>
            <a:pPr>
              <a:buNone/>
            </a:pPr>
            <a:r>
              <a:rPr lang="uk-UA" sz="2200" dirty="0" smtClean="0">
                <a:latin typeface="Book Antiqua" pitchFamily="18" charset="0"/>
              </a:rPr>
              <a:t>що можуть сприяти здійсненню правопорушень </a:t>
            </a:r>
          </a:p>
          <a:p>
            <a:pPr>
              <a:buNone/>
            </a:pPr>
            <a:r>
              <a:rPr lang="uk-UA" sz="2200" dirty="0" smtClean="0">
                <a:latin typeface="Book Antiqua" pitchFamily="18" charset="0"/>
              </a:rPr>
              <a:t>місцевими/державними посадовцями. </a:t>
            </a:r>
            <a:endParaRPr lang="ru-RU" sz="2200" dirty="0" smtClean="0">
              <a:latin typeface="Book Antiqua" pitchFamily="18" charset="0"/>
            </a:endParaRPr>
          </a:p>
          <a:p>
            <a:pPr>
              <a:buNone/>
            </a:pPr>
            <a:r>
              <a:rPr lang="uk-UA" sz="2200" b="1" dirty="0" smtClean="0">
                <a:latin typeface="Book Antiqua" pitchFamily="18" charset="0"/>
              </a:rPr>
              <a:t>(2)</a:t>
            </a:r>
            <a:r>
              <a:rPr lang="uk-UA" sz="2200" dirty="0" smtClean="0">
                <a:latin typeface="Book Antiqua" pitchFamily="18" charset="0"/>
              </a:rPr>
              <a:t> Пропонуємо як громадам та органам публічної влади разом крокувати та дійти до доброго врядування.</a:t>
            </a:r>
            <a:endParaRPr lang="ru-RU" sz="2300" dirty="0"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500" dirty="0" smtClean="0">
                <a:solidFill>
                  <a:srgbClr val="FF0000"/>
                </a:solidFill>
                <a:latin typeface="Book Antiqua" pitchFamily="18" charset="0"/>
              </a:rPr>
              <a:t>#</a:t>
            </a:r>
            <a:r>
              <a:rPr lang="uk-UA" sz="2500" dirty="0" err="1" smtClean="0">
                <a:solidFill>
                  <a:srgbClr val="FF0000"/>
                </a:solidFill>
                <a:latin typeface="Book Antiqua" pitchFamily="18" charset="0"/>
              </a:rPr>
              <a:t>ГромадськаПрефектура</a:t>
            </a:r>
            <a:r>
              <a:rPr lang="uk-UA" sz="2500" dirty="0" smtClean="0">
                <a:solidFill>
                  <a:srgbClr val="FF0000"/>
                </a:solidFill>
                <a:latin typeface="Book Antiqua" pitchFamily="18" charset="0"/>
              </a:rPr>
              <a:t> не підміна державних </a:t>
            </a:r>
            <a:br>
              <a:rPr lang="uk-UA" sz="25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uk-UA" sz="2500" dirty="0" smtClean="0">
                <a:solidFill>
                  <a:srgbClr val="FF0000"/>
                </a:solidFill>
                <a:latin typeface="Book Antiqua" pitchFamily="18" charset="0"/>
              </a:rPr>
              <a:t>контролюючих органів </a:t>
            </a:r>
            <a:r>
              <a:rPr lang="uk-UA" sz="2800" dirty="0" smtClean="0">
                <a:latin typeface="Book Antiqua" pitchFamily="18" charset="0"/>
              </a:rPr>
              <a:t> </a:t>
            </a:r>
            <a:r>
              <a:rPr lang="uk-UA" sz="250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endParaRPr lang="ru-RU" sz="25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844824"/>
            <a:ext cx="5295532" cy="4467065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А) </a:t>
            </a:r>
            <a:r>
              <a:rPr lang="uk-UA" b="1" dirty="0" smtClean="0">
                <a:solidFill>
                  <a:srgbClr val="00B050"/>
                </a:solidFill>
                <a:latin typeface="Book Antiqua" pitchFamily="18" charset="0"/>
              </a:rPr>
              <a:t>АНАЛІТИЧНИЙ</a:t>
            </a:r>
            <a:r>
              <a:rPr lang="en-US" b="1" dirty="0" smtClean="0">
                <a:solidFill>
                  <a:srgbClr val="00B050"/>
                </a:solidFill>
                <a:latin typeface="Book Antiqua" pitchFamily="18" charset="0"/>
              </a:rPr>
              <a:t>: </a:t>
            </a:r>
          </a:p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громадська експертиза/</a:t>
            </a:r>
            <a:endParaRPr lang="en-US" dirty="0" smtClean="0">
              <a:latin typeface="Book Antiqua" pitchFamily="18" charset="0"/>
            </a:endParaRPr>
          </a:p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громадський аудит </a:t>
            </a:r>
            <a:endParaRPr lang="en-US" dirty="0" smtClean="0">
              <a:latin typeface="Book Antiqua" pitchFamily="18" charset="0"/>
            </a:endParaRPr>
          </a:p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процесів в органах місцевого самоврядування/місцевих органах </a:t>
            </a:r>
          </a:p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державної влади в різних соціальних сферах</a:t>
            </a:r>
            <a:endParaRPr lang="ru-RU" dirty="0" smtClean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uk-UA" sz="3000" dirty="0" smtClean="0">
                <a:latin typeface="Book Antiqua" pitchFamily="18" charset="0"/>
              </a:rPr>
              <a:t>#</a:t>
            </a:r>
            <a:r>
              <a:rPr lang="uk-UA" sz="3000" dirty="0" err="1" smtClean="0">
                <a:latin typeface="Book Antiqua" pitchFamily="18" charset="0"/>
              </a:rPr>
              <a:t>ГромадськаПрефектура</a:t>
            </a:r>
            <a:r>
              <a:rPr lang="uk-UA" sz="3000" dirty="0" smtClean="0">
                <a:latin typeface="Book Antiqua" pitchFamily="18" charset="0"/>
              </a:rPr>
              <a:t> – методи роботи</a:t>
            </a:r>
            <a:endParaRPr lang="ru-RU" sz="3000" dirty="0">
              <a:latin typeface="Book Antiqua" pitchFamily="18" charset="0"/>
            </a:endParaRPr>
          </a:p>
        </p:txBody>
      </p:sp>
      <p:pic>
        <p:nvPicPr>
          <p:cNvPr id="1027" name="Picture 3" descr="D:\Текущие проекты\Посольство США\материалі для брошюрі\marketingresearch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7275" y="1844824"/>
            <a:ext cx="3356725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412776"/>
            <a:ext cx="5328592" cy="4899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 smtClean="0">
                <a:latin typeface="Book Antiqua" pitchFamily="18" charset="0"/>
              </a:rPr>
              <a:t>Б) </a:t>
            </a:r>
            <a:r>
              <a:rPr lang="uk-UA" sz="2200" b="1" dirty="0" smtClean="0">
                <a:solidFill>
                  <a:srgbClr val="00B050"/>
                </a:solidFill>
                <a:latin typeface="Book Antiqua" pitchFamily="18" charset="0"/>
              </a:rPr>
              <a:t>МЕТОДОЛОГІЧНА, НАВЧАЛЬНА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rgbClr val="00B050"/>
                </a:solidFill>
                <a:latin typeface="Book Antiqua" pitchFamily="18" charset="0"/>
              </a:rPr>
              <a:t>ПІДТРИМКА</a:t>
            </a:r>
            <a:r>
              <a:rPr lang="en-US" sz="2200" b="1" dirty="0" smtClean="0">
                <a:latin typeface="Book Antiqua" pitchFamily="18" charset="0"/>
              </a:rPr>
              <a:t>:</a:t>
            </a:r>
          </a:p>
          <a:p>
            <a:pPr marL="0" indent="0">
              <a:buNone/>
            </a:pPr>
            <a:r>
              <a:rPr lang="uk-UA" sz="2200" dirty="0" smtClean="0">
                <a:latin typeface="Book Antiqua" pitchFamily="18" charset="0"/>
              </a:rPr>
              <a:t>Громадянських</a:t>
            </a:r>
            <a:r>
              <a:rPr lang="uk-UA" sz="2200" b="1" dirty="0" smtClean="0">
                <a:latin typeface="Book Antiqua" pitchFamily="18" charset="0"/>
              </a:rPr>
              <a:t> </a:t>
            </a:r>
            <a:r>
              <a:rPr lang="uk-UA" sz="2200" dirty="0" smtClean="0">
                <a:latin typeface="Book Antiqua" pitchFamily="18" charset="0"/>
              </a:rPr>
              <a:t>активістів</a:t>
            </a:r>
            <a:r>
              <a:rPr lang="uk-UA" sz="2200" b="1" dirty="0" smtClean="0">
                <a:latin typeface="Book Antiqua" pitchFamily="18" charset="0"/>
              </a:rPr>
              <a:t> </a:t>
            </a:r>
            <a:r>
              <a:rPr lang="uk-UA" sz="2200" dirty="0" smtClean="0">
                <a:latin typeface="Book Antiqua" pitchFamily="18" charset="0"/>
              </a:rPr>
              <a:t>і їх </a:t>
            </a:r>
          </a:p>
          <a:p>
            <a:pPr marL="0" indent="0">
              <a:buNone/>
            </a:pPr>
            <a:r>
              <a:rPr lang="uk-UA" sz="2200" dirty="0" smtClean="0">
                <a:latin typeface="Book Antiqua" pitchFamily="18" charset="0"/>
              </a:rPr>
              <a:t>об</a:t>
            </a:r>
            <a:r>
              <a:rPr lang="en-US" sz="2200" dirty="0" smtClean="0">
                <a:latin typeface="Book Antiqua" pitchFamily="18" charset="0"/>
              </a:rPr>
              <a:t>’</a:t>
            </a:r>
            <a:r>
              <a:rPr lang="uk-UA" sz="2200" dirty="0" smtClean="0">
                <a:latin typeface="Book Antiqua" pitchFamily="18" charset="0"/>
              </a:rPr>
              <a:t>єднань</a:t>
            </a:r>
            <a:r>
              <a:rPr lang="en-US" sz="2200" dirty="0" smtClean="0">
                <a:latin typeface="Book Antiqua" pitchFamily="18" charset="0"/>
              </a:rPr>
              <a:t>;</a:t>
            </a:r>
          </a:p>
          <a:p>
            <a:pPr marL="0" indent="0">
              <a:buNone/>
            </a:pPr>
            <a:r>
              <a:rPr lang="uk-UA" sz="2200" dirty="0" smtClean="0">
                <a:latin typeface="Book Antiqua" pitchFamily="18" charset="0"/>
              </a:rPr>
              <a:t>Місцевих і державних посадовців</a:t>
            </a:r>
            <a:r>
              <a:rPr lang="en-US" sz="2200" dirty="0" smtClean="0">
                <a:latin typeface="Book Antiqua" pitchFamily="18" charset="0"/>
              </a:rPr>
              <a:t>;</a:t>
            </a:r>
          </a:p>
          <a:p>
            <a:pPr marL="0" indent="0">
              <a:buNone/>
            </a:pPr>
            <a:r>
              <a:rPr lang="uk-UA" sz="2200" dirty="0" smtClean="0">
                <a:latin typeface="Book Antiqua" pitchFamily="18" charset="0"/>
              </a:rPr>
              <a:t>Депутатів місцевих і обласної рад</a:t>
            </a:r>
          </a:p>
          <a:p>
            <a:pPr marL="0" indent="0">
              <a:buNone/>
            </a:pPr>
            <a:r>
              <a:rPr lang="uk-UA" sz="2200" dirty="0" smtClean="0">
                <a:latin typeface="Book Antiqua" pitchFamily="18" charset="0"/>
              </a:rPr>
              <a:t> для отримання знань та навичок, </a:t>
            </a:r>
            <a:endParaRPr lang="en-US" sz="2200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uk-UA" sz="2200" dirty="0" smtClean="0">
                <a:latin typeface="Book Antiqua" pitchFamily="18" charset="0"/>
              </a:rPr>
              <a:t>пов’язаних зі змінами у</a:t>
            </a:r>
          </a:p>
          <a:p>
            <a:pPr marL="0" indent="0">
              <a:buNone/>
            </a:pPr>
            <a:r>
              <a:rPr lang="uk-UA" sz="2200" dirty="0" smtClean="0">
                <a:latin typeface="Book Antiqua" pitchFamily="18" charset="0"/>
              </a:rPr>
              <a:t>принципах та формах робот </a:t>
            </a:r>
          </a:p>
          <a:p>
            <a:pPr marL="0" indent="0">
              <a:buNone/>
            </a:pPr>
            <a:r>
              <a:rPr lang="uk-UA" sz="2200" dirty="0" smtClean="0">
                <a:latin typeface="Book Antiqua" pitchFamily="18" charset="0"/>
              </a:rPr>
              <a:t>державного/муніципального</a:t>
            </a:r>
          </a:p>
          <a:p>
            <a:pPr marL="0" indent="0">
              <a:buNone/>
            </a:pPr>
            <a:r>
              <a:rPr lang="uk-UA" sz="2200" dirty="0" smtClean="0">
                <a:latin typeface="Book Antiqua" pitchFamily="18" charset="0"/>
              </a:rPr>
              <a:t> управління.</a:t>
            </a:r>
            <a:endParaRPr lang="ru-RU" sz="2200" dirty="0" smtClean="0">
              <a:latin typeface="Book Antiqua" pitchFamily="18" charset="0"/>
            </a:endParaRPr>
          </a:p>
          <a:p>
            <a:pPr>
              <a:buNone/>
            </a:pPr>
            <a:endParaRPr lang="ru-RU" sz="2200" dirty="0" smtClean="0">
              <a:latin typeface="Book Antiqua" pitchFamily="18" charset="0"/>
            </a:endParaRPr>
          </a:p>
          <a:p>
            <a:endParaRPr lang="ru-RU" sz="2200" dirty="0"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uk-UA" sz="3000" dirty="0" smtClean="0">
                <a:latin typeface="Book Antiqua" pitchFamily="18" charset="0"/>
              </a:rPr>
              <a:t>#</a:t>
            </a:r>
            <a:r>
              <a:rPr lang="uk-UA" sz="3000" dirty="0" err="1" smtClean="0">
                <a:latin typeface="Book Antiqua" pitchFamily="18" charset="0"/>
              </a:rPr>
              <a:t>ГромадськаПрефектура</a:t>
            </a:r>
            <a:r>
              <a:rPr lang="uk-UA" sz="3000" dirty="0" smtClean="0">
                <a:latin typeface="Book Antiqua" pitchFamily="18" charset="0"/>
              </a:rPr>
              <a:t> </a:t>
            </a:r>
            <a:r>
              <a:rPr lang="uk-UA" sz="3000" dirty="0" err="1" smtClean="0">
                <a:latin typeface="Book Antiqua" pitchFamily="18" charset="0"/>
              </a:rPr>
              <a:t>–методи</a:t>
            </a:r>
            <a:r>
              <a:rPr lang="uk-UA" sz="3000" dirty="0" smtClean="0">
                <a:latin typeface="Book Antiqua" pitchFamily="18" charset="0"/>
              </a:rPr>
              <a:t> роботи</a:t>
            </a:r>
            <a:endParaRPr lang="ru-RU" sz="3000" dirty="0">
              <a:latin typeface="Book Antiqua" pitchFamily="18" charset="0"/>
            </a:endParaRPr>
          </a:p>
        </p:txBody>
      </p:sp>
      <p:pic>
        <p:nvPicPr>
          <p:cNvPr id="2050" name="Picture 2" descr="D:\Текущие проекты\Посольство США\материалі для брошюрі\biznes-treningi.jpg"/>
          <p:cNvPicPr>
            <a:picLocks noChangeAspect="1" noChangeArrowheads="1"/>
          </p:cNvPicPr>
          <p:nvPr/>
        </p:nvPicPr>
        <p:blipFill>
          <a:blip r:embed="rId3" cstate="print"/>
          <a:srcRect l="6753" t="3579" r="7142" b="5145"/>
          <a:stretch>
            <a:fillRect/>
          </a:stretch>
        </p:blipFill>
        <p:spPr bwMode="auto">
          <a:xfrm>
            <a:off x="5214942" y="2000240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заставка</Template>
  <TotalTime>654</TotalTime>
  <Words>532</Words>
  <Application>Microsoft Office PowerPoint</Application>
  <PresentationFormat>Экран (4:3)</PresentationFormat>
  <Paragraphs>114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Custom Design</vt:lpstr>
      <vt:lpstr>Слайд 1</vt:lpstr>
      <vt:lpstr>Частина 1. Концепт та історія створення </vt:lpstr>
      <vt:lpstr>Виклики (передмови створення)</vt:lpstr>
      <vt:lpstr>Виклики (передмови створення)</vt:lpstr>
      <vt:lpstr>Початок - липень  2019р. Установча конференція в Миколаєві </vt:lpstr>
      <vt:lpstr>#ГромадськаПрефектура не підміна державних  контролюючих органів. </vt:lpstr>
      <vt:lpstr>#ГромадськаПрефектура не підміна державних  контролюючих органів   </vt:lpstr>
      <vt:lpstr>#ГромадськаПрефектура – методи роботи</vt:lpstr>
      <vt:lpstr>#ГромадськаПрефектура –методи роботи</vt:lpstr>
      <vt:lpstr>#ГромадськаПрефектура – методи роботи</vt:lpstr>
      <vt:lpstr>#ГромадськаПрефектура –результати роботи 1 року</vt:lpstr>
      <vt:lpstr>#ГромадськаПрефектура –  результати роботи  1 року</vt:lpstr>
      <vt:lpstr>#ГромадськаПрефектура –  результати роботи  1 року</vt:lpstr>
      <vt:lpstr>#ГромадськаПрефектура –  результати роботи 1 року</vt:lpstr>
      <vt:lpstr>#ГромадськаПрефектура –  результати роботи 1 року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«Громадська префектура  Миколаївська та Херсонська області – 1 рік діяльності»</dc:title>
  <dc:creator>User</dc:creator>
  <cp:lastModifiedBy>Пользователь</cp:lastModifiedBy>
  <cp:revision>90</cp:revision>
  <dcterms:created xsi:type="dcterms:W3CDTF">2020-03-16T10:03:53Z</dcterms:created>
  <dcterms:modified xsi:type="dcterms:W3CDTF">2020-03-19T16:25:11Z</dcterms:modified>
</cp:coreProperties>
</file>